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883CC3E5-061B-4446-A024-84EB4BDEC02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437221"/>
            <a:ext cx="5547360" cy="3630454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D2A5F1A-FB8E-244D-8C19-2968111F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6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2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3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5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0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3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0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DEEA-569E-904F-8E23-1D872F47539A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E9C3-6211-8F40-9994-10DC84285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2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martes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5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septiembre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latin typeface="Castellar" panose="020A0402060406010301" pitchFamily="18" charset="0"/>
                <a:ea typeface="Comic Sans MS" charset="0"/>
                <a:cs typeface="Comic Sans MS" charset="0"/>
              </a:rPr>
              <a:t>Bienvenidos</a:t>
            </a:r>
            <a:r>
              <a:rPr lang="en-US" sz="3600" b="1" dirty="0" smtClean="0">
                <a:latin typeface="Castellar" panose="020A0402060406010301" pitchFamily="18" charset="0"/>
                <a:ea typeface="Comic Sans MS" charset="0"/>
                <a:cs typeface="Comic Sans MS" charset="0"/>
              </a:rPr>
              <a:t> a la </a:t>
            </a:r>
            <a:r>
              <a:rPr lang="en-US" sz="3600" b="1" dirty="0" err="1" smtClean="0">
                <a:latin typeface="Castellar" panose="020A0402060406010301" pitchFamily="18" charset="0"/>
                <a:ea typeface="Comic Sans MS" charset="0"/>
                <a:cs typeface="Comic Sans MS" charset="0"/>
              </a:rPr>
              <a:t>clase</a:t>
            </a:r>
            <a:r>
              <a:rPr lang="en-US" sz="3600" b="1" dirty="0" smtClean="0">
                <a:latin typeface="Castellar" panose="020A0402060406010301" pitchFamily="18" charset="0"/>
                <a:ea typeface="Comic Sans MS" charset="0"/>
                <a:cs typeface="Comic Sans MS" charset="0"/>
              </a:rPr>
              <a:t> </a:t>
            </a:r>
            <a:r>
              <a:rPr lang="en-US" sz="3600" b="1" dirty="0" err="1" smtClean="0">
                <a:latin typeface="Castellar" panose="020A0402060406010301" pitchFamily="18" charset="0"/>
                <a:ea typeface="Comic Sans MS" charset="0"/>
                <a:cs typeface="Comic Sans MS" charset="0"/>
              </a:rPr>
              <a:t>español</a:t>
            </a:r>
            <a:r>
              <a:rPr lang="en-US" sz="3600" b="1" dirty="0" smtClean="0">
                <a:latin typeface="Castellar" panose="020A0402060406010301" pitchFamily="18" charset="0"/>
                <a:ea typeface="Comic Sans MS" charset="0"/>
                <a:cs typeface="Comic Sans MS" charset="0"/>
              </a:rPr>
              <a:t> </a:t>
            </a:r>
            <a:r>
              <a:rPr lang="en-US" sz="3600" b="1" dirty="0" smtClean="0">
                <a:latin typeface="Castellar" panose="020A0402060406010301" pitchFamily="18" charset="0"/>
                <a:ea typeface="Comic Sans MS" charset="0"/>
                <a:cs typeface="Comic Sans MS" charset="0"/>
                <a:sym typeface="Wingdings" panose="05000000000000000000" pitchFamily="2" charset="2"/>
              </a:rPr>
              <a:t> </a:t>
            </a:r>
          </a:p>
          <a:p>
            <a:pPr marL="0" indent="0" algn="ctr">
              <a:buNone/>
            </a:pPr>
            <a:endParaRPr lang="en-US" sz="3600" dirty="0" smtClean="0">
              <a:latin typeface="Castellar" panose="020A0402060406010301" pitchFamily="18" charset="0"/>
              <a:ea typeface="Comic Sans MS" charset="0"/>
              <a:cs typeface="Comic Sans MS" charset="0"/>
            </a:endParaRP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Attendance</a:t>
            </a: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4 corners Ice Breaker Activity</a:t>
            </a: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Greetings &amp; Goodbyes</a:t>
            </a:r>
            <a:endParaRPr lang="en-US" sz="36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2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jueves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7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septiembre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New Seats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Park Phones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Book turn in (if you have a blue book)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Class Syllabus (rules &amp; expectations)</a:t>
            </a:r>
          </a:p>
          <a:p>
            <a:r>
              <a:rPr lang="en-US" sz="3200" dirty="0" err="1">
                <a:latin typeface="Comic Sans MS" charset="0"/>
                <a:ea typeface="Comic Sans MS" charset="0"/>
                <a:cs typeface="Comic Sans MS" charset="0"/>
              </a:rPr>
              <a:t>Alfabeto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3200" dirty="0" err="1"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(Spanish alphabet)</a:t>
            </a:r>
          </a:p>
          <a:p>
            <a:pPr marL="0" indent="0">
              <a:buNone/>
            </a:pPr>
            <a:endParaRPr lang="en-US" sz="32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4341" y="1858866"/>
            <a:ext cx="325615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Did you bring your Spanish 2 (blue) book?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082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1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jueves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7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septiembre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New </a:t>
            </a:r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Seats</a:t>
            </a:r>
          </a:p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Park Phones</a:t>
            </a:r>
          </a:p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Class Syllabus (rules &amp; expectations</a:t>
            </a:r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r>
              <a:rPr lang="en-US" sz="3600" dirty="0" err="1" smtClean="0">
                <a:latin typeface="Comic Sans MS" charset="0"/>
                <a:ea typeface="Comic Sans MS" charset="0"/>
                <a:cs typeface="Comic Sans MS" charset="0"/>
              </a:rPr>
              <a:t>Alfabeto</a:t>
            </a:r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3600" dirty="0" err="1" smtClean="0"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 (Spanish alphabet)</a:t>
            </a:r>
            <a:endParaRPr lang="en-US" sz="36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endParaRPr lang="en-US" sz="36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2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viernes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8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septiembre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Reminder: Put phone in your assigned 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desk#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/pouch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.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Pre-Test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Alphabet &amp; vowel practice</a:t>
            </a:r>
          </a:p>
          <a:p>
            <a:pPr lvl="1"/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Quick review of pronunciation rules &amp; exceptions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BINGO: Spanish syllable sounds</a:t>
            </a:r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97643" y="1676149"/>
            <a:ext cx="325615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Have you turned in your Spanish 2 (blue) book?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28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1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viernes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8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septiembre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1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Reminder: Put phone in your assigned 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desk#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/pouch</a:t>
            </a:r>
            <a:r>
              <a:rPr lang="en-US" sz="3200" dirty="0" smtClean="0">
                <a:solidFill>
                  <a:srgbClr val="FF0000"/>
                </a:solidFill>
                <a:latin typeface="Comic Sans MS" charset="0"/>
                <a:ea typeface="Comic Sans MS" charset="0"/>
                <a:cs typeface="Comic Sans MS" charset="0"/>
              </a:rPr>
              <a:t>.</a:t>
            </a:r>
          </a:p>
          <a:p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Spanish Alphabet Review:</a:t>
            </a:r>
          </a:p>
          <a:p>
            <a:pPr lvl="1"/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Verbal practice of letter sounds</a:t>
            </a:r>
          </a:p>
          <a:p>
            <a:pPr lvl="1"/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Video &amp; Notes: Pronunciation rules</a:t>
            </a:r>
          </a:p>
          <a:p>
            <a:pPr lvl="1"/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White board practice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indent="0">
              <a:buNone/>
            </a:pPr>
            <a:r>
              <a:rPr lang="en-US" b="1" u="sng" dirty="0" err="1" smtClean="0">
                <a:latin typeface="Comic Sans MS" charset="0"/>
                <a:ea typeface="Comic Sans MS" charset="0"/>
                <a:cs typeface="Comic Sans MS" charset="0"/>
              </a:rPr>
              <a:t>Tarea</a:t>
            </a:r>
            <a:r>
              <a:rPr lang="en-US" b="1" u="sng" dirty="0" smtClean="0">
                <a:latin typeface="Comic Sans MS" charset="0"/>
                <a:ea typeface="Comic Sans MS" charset="0"/>
                <a:cs typeface="Comic Sans MS" charset="0"/>
              </a:rPr>
              <a:t>/HW: </a:t>
            </a:r>
          </a:p>
          <a:p>
            <a:pPr marL="0" indent="0">
              <a:buNone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-Review and practice your Spanish letter sounds.</a:t>
            </a: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1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martes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5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septiembre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latin typeface="Castellar" panose="020A0402060406010301" pitchFamily="18" charset="0"/>
                <a:ea typeface="Comic Sans MS" charset="0"/>
                <a:cs typeface="Comic Sans MS" charset="0"/>
              </a:rPr>
              <a:t>Bienvenidos</a:t>
            </a:r>
            <a:r>
              <a:rPr lang="en-US" sz="3600" b="1" dirty="0">
                <a:latin typeface="Castellar" panose="020A0402060406010301" pitchFamily="18" charset="0"/>
                <a:ea typeface="Comic Sans MS" charset="0"/>
                <a:cs typeface="Comic Sans MS" charset="0"/>
              </a:rPr>
              <a:t> a la </a:t>
            </a:r>
            <a:r>
              <a:rPr lang="en-US" sz="3600" b="1" dirty="0" err="1">
                <a:latin typeface="Castellar" panose="020A0402060406010301" pitchFamily="18" charset="0"/>
                <a:ea typeface="Comic Sans MS" charset="0"/>
                <a:cs typeface="Comic Sans MS" charset="0"/>
              </a:rPr>
              <a:t>clase</a:t>
            </a:r>
            <a:r>
              <a:rPr lang="en-US" sz="3600" b="1" dirty="0">
                <a:latin typeface="Castellar" panose="020A0402060406010301" pitchFamily="18" charset="0"/>
                <a:ea typeface="Comic Sans MS" charset="0"/>
                <a:cs typeface="Comic Sans MS" charset="0"/>
              </a:rPr>
              <a:t> </a:t>
            </a:r>
            <a:r>
              <a:rPr lang="en-US" sz="3600" b="1" dirty="0" err="1">
                <a:latin typeface="Castellar" panose="020A0402060406010301" pitchFamily="18" charset="0"/>
                <a:ea typeface="Comic Sans MS" charset="0"/>
                <a:cs typeface="Comic Sans MS" charset="0"/>
              </a:rPr>
              <a:t>español</a:t>
            </a:r>
            <a:r>
              <a:rPr lang="en-US" sz="3600" b="1" dirty="0">
                <a:latin typeface="Castellar" panose="020A0402060406010301" pitchFamily="18" charset="0"/>
                <a:ea typeface="Comic Sans MS" charset="0"/>
                <a:cs typeface="Comic Sans MS" charset="0"/>
              </a:rPr>
              <a:t> </a:t>
            </a:r>
            <a:r>
              <a:rPr lang="en-US" sz="3600" b="1" dirty="0">
                <a:latin typeface="Castellar" panose="020A0402060406010301" pitchFamily="18" charset="0"/>
                <a:ea typeface="Comic Sans MS" charset="0"/>
                <a:cs typeface="Comic Sans MS" charset="0"/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en-US" sz="3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Attendance</a:t>
            </a: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4 corners Ice Breaker Activity</a:t>
            </a: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Greetings &amp; Goodbyes</a:t>
            </a:r>
            <a:endParaRPr lang="en-US" sz="36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3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Where did you travel this summer?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Traveled to another country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Traveled to another state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Traveled around Michigan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Didn’t go anywhere interesting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40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Where did you go to school last year?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Attended Mott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Attended Beer Middle School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Attended Grissom Middle School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Attended some other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30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do you like best?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Sleeping in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Hanging out with friends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Playing video games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Watching TV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27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much Spanish have you had?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I had some in elementary school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I had it in middle school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I’ve never had Spanish before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32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dirty="0" smtClean="0"/>
              <a:t>I had it in high school </a:t>
            </a:r>
          </a:p>
        </p:txBody>
      </p:sp>
    </p:spTree>
    <p:extLst>
      <p:ext uri="{BB962C8B-B14F-4D97-AF65-F5344CB8AC3E}">
        <p14:creationId xmlns:p14="http://schemas.microsoft.com/office/powerpoint/2010/main" val="6287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2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miércoles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6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septiembre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Attendance</a:t>
            </a: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Phone policy/parking lot</a:t>
            </a:r>
          </a:p>
          <a:p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Group Activities</a:t>
            </a:r>
          </a:p>
          <a:p>
            <a:pPr lvl="1"/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Names Q &amp; A (¿</a:t>
            </a:r>
            <a:r>
              <a:rPr lang="en-US" sz="3200" dirty="0" err="1" smtClean="0">
                <a:latin typeface="Comic Sans MS" charset="0"/>
                <a:ea typeface="Comic Sans MS" charset="0"/>
                <a:cs typeface="Comic Sans MS" charset="0"/>
              </a:rPr>
              <a:t>Cómo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3200" dirty="0" err="1" smtClean="0">
                <a:latin typeface="Comic Sans MS" charset="0"/>
                <a:ea typeface="Comic Sans MS" charset="0"/>
                <a:cs typeface="Comic Sans MS" charset="0"/>
              </a:rPr>
              <a:t>te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 llamas?)</a:t>
            </a:r>
          </a:p>
          <a:p>
            <a:pPr lvl="1"/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Who am I? (¿</a:t>
            </a:r>
            <a:r>
              <a:rPr lang="en-US" sz="3200" dirty="0" err="1" smtClean="0">
                <a:latin typeface="Comic Sans MS" charset="0"/>
                <a:ea typeface="Comic Sans MS" charset="0"/>
                <a:cs typeface="Comic Sans MS" charset="0"/>
              </a:rPr>
              <a:t>Quién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 soy </a:t>
            </a:r>
            <a:r>
              <a:rPr lang="en-US" sz="3200" dirty="0" err="1" smtClean="0">
                <a:latin typeface="Comic Sans MS" charset="0"/>
                <a:ea typeface="Comic Sans MS" charset="0"/>
                <a:cs typeface="Comic Sans MS" charset="0"/>
              </a:rPr>
              <a:t>yo</a:t>
            </a: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?)</a:t>
            </a:r>
          </a:p>
          <a:p>
            <a:endParaRPr lang="en-US" sz="36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18809" y="1994954"/>
            <a:ext cx="303499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If you have a blue Spanish 2 book, bring it to class tomorrow.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6202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Asking and Giving names: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Q. ¿</a:t>
            </a:r>
            <a:r>
              <a:rPr lang="en-US" sz="4000" dirty="0" err="1" smtClean="0"/>
              <a:t>Cómo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llamas?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A. Me </a:t>
            </a:r>
            <a:r>
              <a:rPr lang="en-US" sz="4000" dirty="0" err="1" smtClean="0"/>
              <a:t>llamo</a:t>
            </a:r>
            <a:r>
              <a:rPr lang="en-US" sz="4000" dirty="0" smtClean="0"/>
              <a:t>…..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2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Español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1</a:t>
            </a:r>
            <a:b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miércoles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el </a:t>
            </a:r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b="1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septiembre</a:t>
            </a:r>
            <a:endParaRPr lang="en-US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Attendance</a:t>
            </a:r>
          </a:p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Phone policy/parking lot</a:t>
            </a:r>
          </a:p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Group </a:t>
            </a:r>
            <a:r>
              <a:rPr lang="en-US" sz="3600" dirty="0" smtClean="0">
                <a:latin typeface="Comic Sans MS" charset="0"/>
                <a:ea typeface="Comic Sans MS" charset="0"/>
                <a:cs typeface="Comic Sans MS" charset="0"/>
              </a:rPr>
              <a:t>Activities</a:t>
            </a:r>
            <a:endParaRPr lang="en-US" sz="36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Names Q &amp; A (¿</a:t>
            </a:r>
            <a:r>
              <a:rPr lang="en-US" sz="3200" dirty="0" err="1">
                <a:latin typeface="Comic Sans MS" charset="0"/>
                <a:ea typeface="Comic Sans MS" charset="0"/>
                <a:cs typeface="Comic Sans MS" charset="0"/>
              </a:rPr>
              <a:t>Cómo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3200" dirty="0" err="1">
                <a:latin typeface="Comic Sans MS" charset="0"/>
                <a:ea typeface="Comic Sans MS" charset="0"/>
                <a:cs typeface="Comic Sans MS" charset="0"/>
              </a:rPr>
              <a:t>te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llamas?)</a:t>
            </a:r>
          </a:p>
          <a:p>
            <a:pPr lvl="1"/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Who am I? (¿</a:t>
            </a:r>
            <a:r>
              <a:rPr lang="en-US" sz="3200" dirty="0" err="1">
                <a:latin typeface="Comic Sans MS" charset="0"/>
                <a:ea typeface="Comic Sans MS" charset="0"/>
                <a:cs typeface="Comic Sans MS" charset="0"/>
              </a:rPr>
              <a:t>Quién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soy </a:t>
            </a:r>
            <a:r>
              <a:rPr lang="en-US" sz="3200" dirty="0" err="1">
                <a:latin typeface="Comic Sans MS" charset="0"/>
                <a:ea typeface="Comic Sans MS" charset="0"/>
                <a:cs typeface="Comic Sans MS" charset="0"/>
              </a:rPr>
              <a:t>yo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?)</a:t>
            </a:r>
          </a:p>
          <a:p>
            <a:pPr marL="0" indent="0">
              <a:buNone/>
            </a:pPr>
            <a:endParaRPr lang="en-US" sz="36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354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Castellar</vt:lpstr>
      <vt:lpstr>Comic Sans MS</vt:lpstr>
      <vt:lpstr>Wingdings</vt:lpstr>
      <vt:lpstr>Office Theme</vt:lpstr>
      <vt:lpstr>Español 2 martes el 5 de septiembre</vt:lpstr>
      <vt:lpstr>Español 1 martes el 5 de septiembre</vt:lpstr>
      <vt:lpstr>Where did you travel this summer?</vt:lpstr>
      <vt:lpstr>Where did you go to school last year?</vt:lpstr>
      <vt:lpstr>What do you like best?</vt:lpstr>
      <vt:lpstr>How much Spanish have you had?</vt:lpstr>
      <vt:lpstr>Español 2 miércoles el 6 de septiembre</vt:lpstr>
      <vt:lpstr>Asking and Giving names:</vt:lpstr>
      <vt:lpstr>Español 1 miércoles el 6 de septiembre</vt:lpstr>
      <vt:lpstr>Español 2 jueves el 7 de septiembre</vt:lpstr>
      <vt:lpstr>Español 1 jueves el 7 de septiembre</vt:lpstr>
      <vt:lpstr>Español 2 viernes el 8 de septiembre</vt:lpstr>
      <vt:lpstr>Español 1 viernes el 8 de septiembre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 el 5 de septiembre</dc:title>
  <dc:creator>Ericka Finn</dc:creator>
  <cp:lastModifiedBy>Windows User</cp:lastModifiedBy>
  <cp:revision>19</cp:revision>
  <cp:lastPrinted>2017-09-07T10:43:56Z</cp:lastPrinted>
  <dcterms:created xsi:type="dcterms:W3CDTF">2017-09-04T23:54:25Z</dcterms:created>
  <dcterms:modified xsi:type="dcterms:W3CDTF">2017-09-08T18:35:34Z</dcterms:modified>
</cp:coreProperties>
</file>