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69" r:id="rId2"/>
    <p:sldId id="270" r:id="rId3"/>
    <p:sldId id="291" r:id="rId4"/>
    <p:sldId id="271" r:id="rId5"/>
    <p:sldId id="272" r:id="rId6"/>
    <p:sldId id="256" r:id="rId7"/>
    <p:sldId id="274" r:id="rId8"/>
    <p:sldId id="292" r:id="rId9"/>
    <p:sldId id="257" r:id="rId10"/>
    <p:sldId id="273" r:id="rId11"/>
    <p:sldId id="288" r:id="rId12"/>
    <p:sldId id="283" r:id="rId13"/>
    <p:sldId id="284" r:id="rId14"/>
    <p:sldId id="285" r:id="rId15"/>
    <p:sldId id="286" r:id="rId16"/>
    <p:sldId id="265" r:id="rId17"/>
    <p:sldId id="277" r:id="rId18"/>
    <p:sldId id="266" r:id="rId19"/>
    <p:sldId id="278" r:id="rId20"/>
    <p:sldId id="267" r:id="rId21"/>
    <p:sldId id="279" r:id="rId22"/>
    <p:sldId id="268" r:id="rId23"/>
    <p:sldId id="280" r:id="rId24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883CC3E5-061B-4446-A024-84EB4BDEC02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437221"/>
            <a:ext cx="5547360" cy="3630454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D2A5F1A-FB8E-244D-8C19-2968111F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6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2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3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5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0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3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0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DEEA-569E-904F-8E23-1D872F47539A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 eaLnBrk="1" hangingPunct="1"/>
            <a:r>
              <a:rPr lang="en-US" altLang="en-US" sz="3600" b="1" dirty="0" err="1">
                <a:solidFill>
                  <a:schemeClr val="bg1"/>
                </a:solidFill>
                <a:latin typeface="Comic Sans MS" charset="0"/>
              </a:rPr>
              <a:t>Español</a:t>
            </a:r>
            <a:r>
              <a:rPr lang="en-US" altLang="en-US" sz="3600" b="1" dirty="0">
                <a:solidFill>
                  <a:schemeClr val="bg1"/>
                </a:solidFill>
                <a:latin typeface="Comic Sans MS" charset="0"/>
              </a:rPr>
              <a:t> 2</a:t>
            </a:r>
            <a:br>
              <a:rPr lang="en-US" altLang="en-US" sz="3600" b="1" dirty="0">
                <a:solidFill>
                  <a:schemeClr val="bg1"/>
                </a:solidFill>
                <a:latin typeface="Comic Sans MS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omic Sans MS" charset="0"/>
              </a:rPr>
              <a:t>lunes el 2</a:t>
            </a:r>
            <a:r>
              <a:rPr lang="en-US" altLang="en-US" sz="3600" b="1" dirty="0" smtClean="0">
                <a:solidFill>
                  <a:schemeClr val="bg1"/>
                </a:solidFill>
                <a:latin typeface="Comic Sans MS" charset="0"/>
              </a:rPr>
              <a:t> </a:t>
            </a:r>
            <a:r>
              <a:rPr lang="en-US" altLang="en-US" sz="3600" b="1" dirty="0">
                <a:solidFill>
                  <a:schemeClr val="bg1"/>
                </a:solidFill>
                <a:latin typeface="Comic Sans MS" charset="0"/>
              </a:rPr>
              <a:t>de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Comic Sans MS" charset="0"/>
              </a:rPr>
              <a:t>octubre</a:t>
            </a:r>
            <a:endParaRPr lang="en-US" altLang="en-US" sz="3600" b="1" dirty="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3075" name="Content Placeholder 4"/>
          <p:cNvSpPr>
            <a:spLocks noGrp="1"/>
          </p:cNvSpPr>
          <p:nvPr>
            <p:ph idx="1"/>
          </p:nvPr>
        </p:nvSpPr>
        <p:spPr>
          <a:xfrm>
            <a:off x="446049" y="1739437"/>
            <a:ext cx="11496907" cy="45259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en-US" altLang="en-US" dirty="0" smtClean="0">
              <a:latin typeface="Comic Sans MS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3300" dirty="0" smtClean="0">
                <a:latin typeface="Comic Sans MS" charset="0"/>
              </a:rPr>
              <a:t>Daily </a:t>
            </a:r>
            <a:r>
              <a:rPr lang="en-US" altLang="en-US" sz="3300" dirty="0">
                <a:latin typeface="Comic Sans MS" charset="0"/>
              </a:rPr>
              <a:t>warm up (pick up </a:t>
            </a:r>
            <a:r>
              <a:rPr lang="en-US" altLang="en-US" sz="3300" dirty="0" smtClean="0">
                <a:latin typeface="Comic Sans MS" charset="0"/>
              </a:rPr>
              <a:t>sheet)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3300" dirty="0" err="1" smtClean="0">
                <a:latin typeface="Comic Sans MS" charset="0"/>
              </a:rPr>
              <a:t>Pronunciar</a:t>
            </a:r>
            <a:r>
              <a:rPr lang="en-US" altLang="en-US" sz="3300" dirty="0" smtClean="0">
                <a:latin typeface="Comic Sans MS" charset="0"/>
              </a:rPr>
              <a:t> vocab 7.1 terms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3300" dirty="0" smtClean="0">
                <a:latin typeface="Comic Sans MS" charset="0"/>
              </a:rPr>
              <a:t>“</a:t>
            </a:r>
            <a:r>
              <a:rPr lang="en-US" altLang="en-US" sz="3300" dirty="0" err="1" smtClean="0">
                <a:latin typeface="Comic Sans MS" charset="0"/>
              </a:rPr>
              <a:t>Señora</a:t>
            </a:r>
            <a:r>
              <a:rPr lang="en-US" altLang="en-US" sz="3300" dirty="0" smtClean="0">
                <a:latin typeface="Comic Sans MS" charset="0"/>
              </a:rPr>
              <a:t> Dice” (aka: Simon Says)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3300" dirty="0" smtClean="0">
                <a:latin typeface="Comic Sans MS" charset="0"/>
              </a:rPr>
              <a:t>Explain Project: El </a:t>
            </a:r>
            <a:r>
              <a:rPr lang="en-US" altLang="en-US" sz="3300" dirty="0" err="1" smtClean="0">
                <a:latin typeface="Comic Sans MS" charset="0"/>
              </a:rPr>
              <a:t>Cuerpo</a:t>
            </a:r>
            <a:r>
              <a:rPr lang="en-US" altLang="en-US" sz="3300" dirty="0" smtClean="0">
                <a:latin typeface="Comic Sans MS" charset="0"/>
              </a:rPr>
              <a:t> (the body)</a:t>
            </a:r>
          </a:p>
          <a:p>
            <a:pPr marL="457200" lvl="1" indent="0">
              <a:buNone/>
            </a:pPr>
            <a:endParaRPr lang="en-US" altLang="en-US" sz="700" dirty="0" smtClean="0">
              <a:latin typeface="Comic Sans MS" charset="0"/>
            </a:endParaRPr>
          </a:p>
          <a:p>
            <a:pPr marL="457200" lvl="1" indent="0">
              <a:buNone/>
            </a:pPr>
            <a:endParaRPr lang="en-US" altLang="en-US" sz="2100" dirty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en-US" sz="3800" b="1" i="1" u="sng" dirty="0" err="1">
                <a:latin typeface="Comic Sans MS" charset="0"/>
              </a:rPr>
              <a:t>Tarea</a:t>
            </a:r>
            <a:r>
              <a:rPr lang="en-US" altLang="en-US" sz="3800" b="1" i="1" u="sng" dirty="0">
                <a:latin typeface="Comic Sans MS" charset="0"/>
              </a:rPr>
              <a:t>/HW</a:t>
            </a:r>
            <a:r>
              <a:rPr lang="en-US" altLang="en-US" sz="3800" b="1" i="1" u="sng" dirty="0" smtClean="0">
                <a:latin typeface="Comic Sans MS" charset="0"/>
              </a:rPr>
              <a:t>: </a:t>
            </a:r>
          </a:p>
          <a:p>
            <a:pPr eaLnBrk="1" hangingPunct="1">
              <a:buFont typeface="Arial" charset="0"/>
              <a:buNone/>
            </a:pPr>
            <a:r>
              <a:rPr lang="en-US" altLang="en-US" dirty="0" smtClean="0">
                <a:latin typeface="Comic Sans MS" charset="0"/>
              </a:rPr>
              <a:t>-</a:t>
            </a:r>
            <a:r>
              <a:rPr lang="en-US" altLang="en-US" sz="3300" dirty="0" smtClean="0">
                <a:latin typeface="Comic Sans MS" charset="0"/>
              </a:rPr>
              <a:t>Bring any supplies you want to use for project tomorrow.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3000" dirty="0" smtClean="0">
                <a:latin typeface="Comic Sans MS" charset="0"/>
              </a:rPr>
              <a:t>-Study your 7.1 vocab list.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4100" b="1" dirty="0" smtClean="0">
                <a:solidFill>
                  <a:srgbClr val="FF0000"/>
                </a:solidFill>
                <a:latin typeface="Comic Sans MS" charset="0"/>
              </a:rPr>
              <a:t>*Quiz on Vocab Thursday 9/5*</a:t>
            </a:r>
            <a:endParaRPr lang="en-US" altLang="en-US" sz="41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63053" y="1802033"/>
            <a:ext cx="2977376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hour class: We are taking </a:t>
            </a:r>
          </a:p>
          <a:p>
            <a:pPr algn="ctr"/>
            <a:r>
              <a:rPr lang="en-US" sz="2000" b="1" dirty="0" smtClean="0"/>
              <a:t>B lunch tomorrow!</a:t>
            </a:r>
          </a:p>
          <a:p>
            <a:pPr algn="ctr"/>
            <a:r>
              <a:rPr lang="en-US" sz="2000" b="1" dirty="0" smtClean="0"/>
              <a:t>Come here after 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hour.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803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1 	Daily Warm Up</a:t>
            </a:r>
            <a:br>
              <a:rPr lang="en-US" b="1" dirty="0" smtClean="0"/>
            </a:br>
            <a:r>
              <a:rPr lang="en-US" b="1" dirty="0" err="1" smtClean="0"/>
              <a:t>martes</a:t>
            </a:r>
            <a:r>
              <a:rPr lang="en-US" b="1" dirty="0" smtClean="0"/>
              <a:t> el </a:t>
            </a:r>
            <a:r>
              <a:rPr lang="en-US" b="1" dirty="0"/>
              <a:t>3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982093" cy="4351338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Use your vocab list and give the forms of </a:t>
            </a:r>
            <a:r>
              <a:rPr lang="en-US" sz="3200" b="1" u="sng" dirty="0" smtClean="0"/>
              <a:t>the verb To Be (</a:t>
            </a:r>
            <a:r>
              <a:rPr lang="en-US" sz="3200" b="1" u="sng" dirty="0" err="1" smtClean="0"/>
              <a:t>Ser</a:t>
            </a:r>
            <a:r>
              <a:rPr lang="en-US" sz="3200" b="1" u="sng" dirty="0" smtClean="0"/>
              <a:t>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u="sng" dirty="0" smtClean="0"/>
              <a:t>Be sure to include the subject pronoun &amp; the verb.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I am =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You (inf. ) are =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You(formal) are =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He is =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We are =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They are =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You (all) are 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7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EXAMEN AHORA=TEST NOW! </a:t>
            </a:r>
            <a:br>
              <a:rPr lang="en-US" b="1" u="sng" dirty="0" smtClean="0"/>
            </a:br>
            <a:r>
              <a:rPr lang="en-US" dirty="0" smtClean="0"/>
              <a:t>10/3/17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4" y="2060757"/>
            <a:ext cx="10515600" cy="4351338"/>
          </a:xfrm>
        </p:spPr>
        <p:txBody>
          <a:bodyPr/>
          <a:lstStyle/>
          <a:p>
            <a:r>
              <a:rPr lang="en-US" sz="3600" dirty="0" err="1" smtClean="0"/>
              <a:t>Shhh</a:t>
            </a:r>
            <a:r>
              <a:rPr lang="en-US" sz="3600" dirty="0" smtClean="0"/>
              <a:t>…..</a:t>
            </a:r>
            <a:r>
              <a:rPr lang="en-US" sz="3600" b="1" u="sng" dirty="0" smtClean="0"/>
              <a:t>No talking </a:t>
            </a:r>
            <a:r>
              <a:rPr lang="en-US" sz="3600" dirty="0" smtClean="0"/>
              <a:t>during the testing period for any reason.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3600" b="1" i="1" dirty="0" smtClean="0"/>
              <a:t>When you finish</a:t>
            </a:r>
            <a:r>
              <a:rPr lang="en-US" sz="3600" dirty="0" smtClean="0"/>
              <a:t>: </a:t>
            </a:r>
            <a:r>
              <a:rPr lang="en-US" sz="3200" dirty="0" smtClean="0"/>
              <a:t>(grab a book if you don’t have yours)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sz="3200" dirty="0" smtClean="0"/>
              <a:t>Silently define the </a:t>
            </a:r>
            <a:r>
              <a:rPr lang="en-US" sz="3200" b="1" dirty="0" smtClean="0"/>
              <a:t>1.2 vocabulary packet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Work on other work when you are done with vocab.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sad face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678" y="353257"/>
            <a:ext cx="1349298" cy="1349298"/>
          </a:xfrm>
          <a:prstGeom prst="rect">
            <a:avLst/>
          </a:prstGeom>
        </p:spPr>
      </p:pic>
      <p:sp>
        <p:nvSpPr>
          <p:cNvPr id="6" name="AutoShape 2" descr="Image result for happy face emoji"/>
          <p:cNvSpPr>
            <a:spLocks noChangeAspect="1" noChangeArrowheads="1"/>
          </p:cNvSpPr>
          <p:nvPr/>
        </p:nvSpPr>
        <p:spPr bwMode="auto">
          <a:xfrm>
            <a:off x="1000307" y="8755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708" y="393627"/>
            <a:ext cx="1368424" cy="130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6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2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miércoles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octubre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36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842770"/>
            <a:ext cx="1051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mic Sans MS" panose="030F0702030302020204" pitchFamily="66" charset="0"/>
              </a:rPr>
              <a:t>Daily Warm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omic Sans MS" panose="030F0702030302020204" pitchFamily="66" charset="0"/>
              </a:rPr>
              <a:t>Tarjetas</a:t>
            </a:r>
            <a:r>
              <a:rPr lang="en-US" sz="2800" dirty="0" smtClean="0">
                <a:latin typeface="Comic Sans MS" panose="030F0702030302020204" pitchFamily="66" charset="0"/>
              </a:rPr>
              <a:t>: Reflexive Verb Picture cards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omic Sans MS" panose="030F0702030302020204" pitchFamily="66" charset="0"/>
              </a:rPr>
              <a:t>Cut &amp; label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mic Sans MS" panose="030F0702030302020204" pitchFamily="66" charset="0"/>
              </a:rPr>
              <a:t>El </a:t>
            </a:r>
            <a:r>
              <a:rPr lang="en-US" sz="2800" dirty="0" err="1" smtClean="0">
                <a:latin typeface="Comic Sans MS" panose="030F0702030302020204" pitchFamily="66" charset="0"/>
              </a:rPr>
              <a:t>Cuerpo</a:t>
            </a:r>
            <a:r>
              <a:rPr lang="en-US" sz="2800" dirty="0" smtClean="0">
                <a:latin typeface="Comic Sans MS" panose="030F0702030302020204" pitchFamily="66" charset="0"/>
              </a:rPr>
              <a:t> Project last class work day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omic Sans MS" panose="030F0702030302020204" pitchFamily="66" charset="0"/>
              </a:rPr>
              <a:t>Final Project due Monday 10/9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b="1" u="sng" dirty="0" err="1" smtClean="0">
                <a:latin typeface="Comic Sans MS" panose="030F0702030302020204" pitchFamily="66" charset="0"/>
              </a:rPr>
              <a:t>Tarea</a:t>
            </a:r>
            <a:r>
              <a:rPr lang="en-US" sz="2800" b="1" u="sng" dirty="0" smtClean="0">
                <a:latin typeface="Comic Sans MS" panose="030F0702030302020204" pitchFamily="66" charset="0"/>
              </a:rPr>
              <a:t>/HW: </a:t>
            </a:r>
          </a:p>
          <a:p>
            <a:pPr>
              <a:buNone/>
            </a:pPr>
            <a:r>
              <a:rPr lang="en-US" altLang="en-US" sz="2800" dirty="0">
                <a:latin typeface="Comic Sans MS" charset="0"/>
              </a:rPr>
              <a:t>-Study your 7.1 vocab </a:t>
            </a:r>
            <a:r>
              <a:rPr lang="en-US" altLang="en-US" sz="2800" dirty="0" smtClean="0">
                <a:latin typeface="Comic Sans MS" charset="0"/>
              </a:rPr>
              <a:t>list or Quizlet cards for 7.1.</a:t>
            </a:r>
            <a:endParaRPr lang="en-US" altLang="en-US" sz="2800" dirty="0">
              <a:latin typeface="Comic Sans MS" charset="0"/>
            </a:endParaRPr>
          </a:p>
          <a:p>
            <a:pPr algn="ctr"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mic Sans MS" charset="0"/>
              </a:rPr>
              <a:t>*Quiz on Vocab </a:t>
            </a:r>
            <a:r>
              <a:rPr lang="en-US" altLang="en-US" sz="3200" b="1" dirty="0" smtClean="0">
                <a:solidFill>
                  <a:srgbClr val="FF0000"/>
                </a:solidFill>
                <a:latin typeface="Comic Sans MS" charset="0"/>
              </a:rPr>
              <a:t>moved to Tuesday 10/10*</a:t>
            </a:r>
            <a:endParaRPr lang="en-US" altLang="en-US" sz="3200" b="1" dirty="0">
              <a:solidFill>
                <a:srgbClr val="FF0000"/>
              </a:solidFill>
              <a:latin typeface="Comic Sans MS" charset="0"/>
            </a:endParaRPr>
          </a:p>
          <a:p>
            <a:endParaRPr lang="en-US" sz="2800" b="1" u="sng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2 	Daily Warm Up</a:t>
            </a:r>
            <a:br>
              <a:rPr lang="en-US" b="1" dirty="0" smtClean="0"/>
            </a:br>
            <a:r>
              <a:rPr lang="en-US" b="1" dirty="0" err="1" smtClean="0"/>
              <a:t>miércoles</a:t>
            </a:r>
            <a:r>
              <a:rPr lang="en-US" b="1" dirty="0" smtClean="0"/>
              <a:t> el </a:t>
            </a:r>
            <a:r>
              <a:rPr lang="en-US" b="1" dirty="0"/>
              <a:t>4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>
                <a:latin typeface="Comic Sans MS" panose="030F0702030302020204" pitchFamily="66" charset="0"/>
              </a:rPr>
              <a:t>How would you ask the following questions in Spanish?  Use your vocab 7.1 list for help.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Are you ready?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What do you do to relax?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What do you have to do to get ready?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1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miércoles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octubre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Daily Warm Up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Check in and go over new vocab 1.2 list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Los </a:t>
            </a:r>
            <a:r>
              <a:rPr lang="en-US" dirty="0" err="1" smtClean="0">
                <a:latin typeface="Comic Sans MS" charset="0"/>
                <a:ea typeface="Comic Sans MS" charset="0"/>
                <a:cs typeface="Comic Sans MS" charset="0"/>
              </a:rPr>
              <a:t>Números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/</a:t>
            </a:r>
            <a:r>
              <a:rPr lang="en-US" dirty="0" err="1" smtClean="0">
                <a:latin typeface="Comic Sans MS" charset="0"/>
                <a:ea typeface="Comic Sans MS" charset="0"/>
                <a:cs typeface="Comic Sans MS" charset="0"/>
              </a:rPr>
              <a:t>Matemáticas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 worksheet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Check in on HW log when completed.</a:t>
            </a:r>
          </a:p>
          <a:p>
            <a:pPr marL="0" indent="0">
              <a:buNone/>
            </a:pPr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r>
              <a:rPr lang="en-US" b="1" u="sng" dirty="0" err="1" smtClean="0">
                <a:latin typeface="Comic Sans MS" charset="0"/>
                <a:ea typeface="Comic Sans MS" charset="0"/>
                <a:cs typeface="Comic Sans MS" charset="0"/>
              </a:rPr>
              <a:t>Tarea</a:t>
            </a:r>
            <a:r>
              <a:rPr lang="en-US" b="1" u="sng" dirty="0" smtClean="0">
                <a:latin typeface="Comic Sans MS" charset="0"/>
                <a:ea typeface="Comic Sans MS" charset="0"/>
                <a:cs typeface="Comic Sans MS" charset="0"/>
              </a:rPr>
              <a:t>/HW: </a:t>
            </a:r>
          </a:p>
          <a:p>
            <a:pPr marL="0" indent="0">
              <a:buNone/>
            </a:pP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-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Memorize your new vocab 1.2 list.  Focus on numbers first!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*Quiz next week on the list.  Probably Tue. Or Wed.*</a:t>
            </a:r>
            <a:endParaRPr lang="en-US" b="1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endParaRPr lang="en-US" b="1" u="sng" dirty="0" smtClean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00117" y="1996288"/>
            <a:ext cx="176997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Show me your </a:t>
            </a:r>
          </a:p>
          <a:p>
            <a:r>
              <a:rPr lang="en-US" sz="2000" b="1" dirty="0" smtClean="0"/>
              <a:t>Vocab 1.2 list!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68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1 	Daily Warm Up</a:t>
            </a:r>
            <a:br>
              <a:rPr lang="en-US" b="1" dirty="0" smtClean="0"/>
            </a:br>
            <a:r>
              <a:rPr lang="en-US" b="1" dirty="0" err="1" smtClean="0"/>
              <a:t>miércoles</a:t>
            </a:r>
            <a:r>
              <a:rPr lang="en-US" b="1" dirty="0" smtClean="0"/>
              <a:t> el </a:t>
            </a:r>
            <a:r>
              <a:rPr lang="en-US" b="1" dirty="0"/>
              <a:t>4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956" y="1825625"/>
            <a:ext cx="11563815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>
                <a:latin typeface="Comic Sans MS" panose="030F0702030302020204" pitchFamily="66" charset="0"/>
              </a:rPr>
              <a:t>Write the Spanish term for each number listed.</a:t>
            </a:r>
            <a:r>
              <a:rPr lang="en-US" dirty="0" smtClean="0">
                <a:latin typeface="Comic Sans MS" panose="030F0702030302020204" pitchFamily="66" charset="0"/>
              </a:rPr>
              <a:t>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Five (5)-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2.  Ten (10)-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3.  Fifteen (15)-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4.  Twenty (20)-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5.  Thirty (30)-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4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2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jueves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octubre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Daily Warm Up</a:t>
            </a:r>
            <a:endParaRPr lang="en-US" sz="3200" b="1" dirty="0" smtClean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3200" dirty="0" err="1" smtClean="0">
                <a:latin typeface="Comic Sans MS" charset="0"/>
                <a:ea typeface="Comic Sans MS" charset="0"/>
                <a:cs typeface="Comic Sans MS" charset="0"/>
              </a:rPr>
              <a:t>Pronunciar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 vocab 7.1 terms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Reflexive Verbs 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Notes &amp; Charts</a:t>
            </a:r>
            <a:endParaRPr lang="en-US" sz="32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Put in </a:t>
            </a:r>
            <a:r>
              <a:rPr lang="en-US" sz="2800" dirty="0" err="1" smtClean="0">
                <a:latin typeface="Comic Sans MS" charset="0"/>
                <a:ea typeface="Comic Sans MS" charset="0"/>
                <a:cs typeface="Comic Sans MS" charset="0"/>
              </a:rPr>
              <a:t>cuaderno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(notebook)</a:t>
            </a:r>
            <a:endParaRPr lang="en-US" sz="28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1" indent="0">
              <a:buNone/>
            </a:pP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r>
              <a:rPr lang="en-US" sz="3200" b="1" u="sng" dirty="0" err="1" smtClean="0">
                <a:latin typeface="Comic Sans MS" charset="0"/>
                <a:ea typeface="Comic Sans MS" charset="0"/>
                <a:cs typeface="Comic Sans MS" charset="0"/>
              </a:rPr>
              <a:t>Tarea</a:t>
            </a:r>
            <a:r>
              <a:rPr lang="en-US" sz="3200" b="1" u="sng" dirty="0" smtClean="0">
                <a:latin typeface="Comic Sans MS" charset="0"/>
                <a:ea typeface="Comic Sans MS" charset="0"/>
                <a:cs typeface="Comic Sans MS" charset="0"/>
              </a:rPr>
              <a:t>/HW: </a:t>
            </a:r>
          </a:p>
          <a:p>
            <a:pPr>
              <a:buNone/>
            </a:pPr>
            <a:r>
              <a:rPr lang="en-US" altLang="en-US" sz="3200" dirty="0">
                <a:latin typeface="Comic Sans MS" charset="0"/>
              </a:rPr>
              <a:t>-Study your 7.1 vocab list or Quizlet cards for 7.1.</a:t>
            </a:r>
          </a:p>
          <a:p>
            <a:pPr algn="ctr"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Comic Sans MS" charset="0"/>
              </a:rPr>
              <a:t>*Quiz on Vocab moved to Tuesday 10/10*</a:t>
            </a:r>
          </a:p>
          <a:p>
            <a:pPr marL="0" indent="0">
              <a:buNone/>
            </a:pPr>
            <a:endParaRPr lang="en-US" sz="3200" b="1" u="sng" dirty="0" smtClean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98673" y="1862473"/>
            <a:ext cx="298293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Cuerpo</a:t>
            </a:r>
            <a:r>
              <a:rPr lang="en-US" sz="2400" b="1" dirty="0" smtClean="0"/>
              <a:t> (body) Project</a:t>
            </a:r>
          </a:p>
          <a:p>
            <a:r>
              <a:rPr lang="en-US" sz="2400" b="1" dirty="0" smtClean="0"/>
              <a:t>Due Monday 10/9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082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2 	Daily Warm Up</a:t>
            </a:r>
            <a:br>
              <a:rPr lang="en-US" b="1" dirty="0" smtClean="0"/>
            </a:br>
            <a:r>
              <a:rPr lang="en-US" b="1" dirty="0" err="1" smtClean="0"/>
              <a:t>jueves</a:t>
            </a:r>
            <a:r>
              <a:rPr lang="en-US" b="1" dirty="0" smtClean="0"/>
              <a:t> el </a:t>
            </a:r>
            <a:r>
              <a:rPr lang="en-US" b="1" dirty="0"/>
              <a:t>5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u="sng" dirty="0" smtClean="0">
                <a:latin typeface="Comic Sans MS" panose="030F0702030302020204" pitchFamily="66" charset="0"/>
              </a:rPr>
              <a:t>Reflexive Verb Picture Cards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-lay them all out WORD side UP</a:t>
            </a:r>
          </a:p>
        </p:txBody>
      </p:sp>
    </p:spTree>
    <p:extLst>
      <p:ext uri="{BB962C8B-B14F-4D97-AF65-F5344CB8AC3E}">
        <p14:creationId xmlns:p14="http://schemas.microsoft.com/office/powerpoint/2010/main" val="15864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1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jueves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octubre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Daily Warm Up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Numbers Practice (verbal)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Notes: Asking &amp; Giving the 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Put into </a:t>
            </a:r>
            <a:r>
              <a:rPr lang="en-US" dirty="0" err="1" smtClean="0">
                <a:latin typeface="Comic Sans MS" charset="0"/>
                <a:ea typeface="Comic Sans MS" charset="0"/>
                <a:cs typeface="Comic Sans MS" charset="0"/>
              </a:rPr>
              <a:t>Cuaderno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 smtClean="0">
                <a:latin typeface="Comic Sans MS" charset="0"/>
                <a:ea typeface="Comic Sans MS" charset="0"/>
                <a:cs typeface="Comic Sans MS" charset="0"/>
              </a:rPr>
              <a:t>Interactivo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 (notebook).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Date Writing Practice worksheet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Check in on HW Log when completed.</a:t>
            </a: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r>
              <a:rPr lang="en-US" sz="3200" b="1" u="sng" dirty="0" err="1" smtClean="0">
                <a:latin typeface="Comic Sans MS" charset="0"/>
                <a:ea typeface="Comic Sans MS" charset="0"/>
                <a:cs typeface="Comic Sans MS" charset="0"/>
              </a:rPr>
              <a:t>Tarea</a:t>
            </a:r>
            <a:r>
              <a:rPr lang="en-US" sz="3200" b="1" u="sng" dirty="0" smtClean="0">
                <a:latin typeface="Comic Sans MS" charset="0"/>
                <a:ea typeface="Comic Sans MS" charset="0"/>
                <a:cs typeface="Comic Sans MS" charset="0"/>
              </a:rPr>
              <a:t>/HW: </a:t>
            </a:r>
          </a:p>
          <a:p>
            <a:pPr marL="0" indent="0">
              <a:buNone/>
            </a:pP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-Memorize your new vocab 1.2 list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.</a:t>
            </a:r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*Quiz next week on the </a:t>
            </a:r>
            <a:r>
              <a:rPr lang="en-US" sz="3200" b="1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list-Tue.10/10*</a:t>
            </a:r>
            <a:endParaRPr lang="en-US" sz="3200" b="1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endParaRPr lang="en-US" sz="3200" b="1" u="sng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endParaRPr lang="en-US" sz="3200" b="1" u="sng" dirty="0" smtClean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10545563" y="1948288"/>
            <a:ext cx="395005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Grab a book (</a:t>
            </a:r>
            <a:r>
              <a:rPr lang="en-US" sz="2400" b="1" dirty="0" err="1" smtClean="0"/>
              <a:t>libro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por</a:t>
            </a:r>
            <a:r>
              <a:rPr lang="en-US" sz="2400" b="1" dirty="0" smtClean="0"/>
              <a:t> favor.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46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1 	Daily Warm Up</a:t>
            </a:r>
            <a:br>
              <a:rPr lang="en-US" b="1" dirty="0" smtClean="0"/>
            </a:br>
            <a:r>
              <a:rPr lang="en-US" b="1" dirty="0" err="1" smtClean="0"/>
              <a:t>jueves</a:t>
            </a:r>
            <a:r>
              <a:rPr lang="en-US" b="1" dirty="0" smtClean="0"/>
              <a:t> el </a:t>
            </a:r>
            <a:r>
              <a:rPr lang="en-US" b="1" dirty="0"/>
              <a:t>5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i="1" dirty="0" smtClean="0">
                <a:latin typeface="Comic Sans MS" panose="030F0702030302020204" pitchFamily="66" charset="0"/>
              </a:rPr>
              <a:t>Write down the English days below and then give their Spanish meaning too.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Monday-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Tuesday-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Wednesday-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Thursday-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Friday-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Saturday-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Sunday-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2 	Daily Warm Up</a:t>
            </a:r>
            <a:br>
              <a:rPr lang="en-US" b="1" dirty="0" smtClean="0"/>
            </a:br>
            <a:r>
              <a:rPr lang="en-US" b="1" dirty="0" smtClean="0"/>
              <a:t>lunes el 2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u="sng" dirty="0" smtClean="0"/>
              <a:t>Body Picture Cards: </a:t>
            </a:r>
            <a:r>
              <a:rPr lang="en-US" sz="3200" b="1" i="1" u="sng" dirty="0" err="1" smtClean="0"/>
              <a:t>Tarjetas</a:t>
            </a:r>
            <a:r>
              <a:rPr lang="en-US" sz="3200" b="1" i="1" u="sng" dirty="0" smtClean="0"/>
              <a:t> del </a:t>
            </a:r>
            <a:r>
              <a:rPr lang="en-US" sz="3200" b="1" i="1" u="sng" dirty="0" err="1" smtClean="0"/>
              <a:t>Cuerpo</a:t>
            </a:r>
            <a:endParaRPr lang="en-US" sz="3200" b="1" i="1" u="sng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*Get out your pic. cards </a:t>
            </a:r>
            <a:r>
              <a:rPr lang="en-US" sz="3200" smtClean="0"/>
              <a:t>and spread </a:t>
            </a:r>
            <a:r>
              <a:rPr lang="en-US" sz="3200" dirty="0" smtClean="0"/>
              <a:t>ALL out picture side up.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05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2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viernes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6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octubre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67991" y="1690688"/>
            <a:ext cx="116641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Daily Warm Up (I’ll collect Monday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Video: Modal &amp; Reflexive Verbs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Packet: Vocab y </a:t>
            </a:r>
            <a:r>
              <a:rPr lang="en-US" dirty="0" err="1" smtClean="0">
                <a:latin typeface="Comic Sans MS" charset="0"/>
                <a:ea typeface="Comic Sans MS" charset="0"/>
                <a:cs typeface="Comic Sans MS" charset="0"/>
              </a:rPr>
              <a:t>Expresate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 Cap. 7</a:t>
            </a: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Make SINGO card with 7.1 terms (use a mix of all terms)</a:t>
            </a: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8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Font typeface="Arial"/>
              <a:buNone/>
            </a:pPr>
            <a:r>
              <a:rPr lang="en-US" b="1" u="sng" dirty="0" err="1" smtClean="0">
                <a:latin typeface="Comic Sans MS" charset="0"/>
                <a:ea typeface="Comic Sans MS" charset="0"/>
                <a:cs typeface="Comic Sans MS" charset="0"/>
              </a:rPr>
              <a:t>Tarea</a:t>
            </a:r>
            <a:r>
              <a:rPr lang="en-US" b="1" u="sng" dirty="0" smtClean="0">
                <a:latin typeface="Comic Sans MS" charset="0"/>
                <a:ea typeface="Comic Sans MS" charset="0"/>
                <a:cs typeface="Comic Sans MS" charset="0"/>
              </a:rPr>
              <a:t>/HW:</a:t>
            </a:r>
            <a:r>
              <a:rPr lang="en-US" sz="3200" b="1" u="sng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US" sz="3200" b="1" u="sng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buNone/>
            </a:pPr>
            <a:r>
              <a:rPr lang="en-US" altLang="en-US" sz="3200" dirty="0">
                <a:latin typeface="Comic Sans MS" charset="0"/>
              </a:rPr>
              <a:t>-Study your 7.1 vocab list or Quizlet cards for 7.1.</a:t>
            </a:r>
          </a:p>
          <a:p>
            <a:pPr algn="ctr"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Comic Sans MS" charset="0"/>
              </a:rPr>
              <a:t>*7.1 Quiz </a:t>
            </a:r>
            <a:r>
              <a:rPr lang="en-US" altLang="en-US" sz="3600" b="1" dirty="0">
                <a:solidFill>
                  <a:srgbClr val="FF0000"/>
                </a:solidFill>
                <a:latin typeface="Comic Sans MS" charset="0"/>
              </a:rPr>
              <a:t>on </a:t>
            </a:r>
            <a:r>
              <a:rPr lang="en-US" altLang="en-US" sz="3600" b="1" dirty="0" smtClean="0">
                <a:solidFill>
                  <a:srgbClr val="FF0000"/>
                </a:solidFill>
                <a:latin typeface="Comic Sans MS" charset="0"/>
              </a:rPr>
              <a:t>Vocab Tuesday </a:t>
            </a:r>
            <a:r>
              <a:rPr lang="en-US" altLang="en-US" sz="3600" b="1" dirty="0">
                <a:solidFill>
                  <a:srgbClr val="FF0000"/>
                </a:solidFill>
                <a:latin typeface="Comic Sans MS" charset="0"/>
              </a:rPr>
              <a:t>10/10*</a:t>
            </a:r>
          </a:p>
          <a:p>
            <a:pPr marL="0" indent="0">
              <a:buFont typeface="Arial"/>
              <a:buNone/>
            </a:pPr>
            <a:endParaRPr lang="en-US" sz="3200" b="1" u="sng" dirty="0" smtClean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2 	Daily Warm Up</a:t>
            </a:r>
            <a:br>
              <a:rPr lang="en-US" b="1" dirty="0" smtClean="0"/>
            </a:br>
            <a:r>
              <a:rPr lang="en-US" b="1" dirty="0" err="1" smtClean="0"/>
              <a:t>viernes</a:t>
            </a:r>
            <a:r>
              <a:rPr lang="en-US" b="1" dirty="0" smtClean="0"/>
              <a:t> el </a:t>
            </a:r>
            <a:r>
              <a:rPr lang="en-US" b="1" dirty="0"/>
              <a:t>6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>
                <a:latin typeface="Comic Sans MS" panose="030F0702030302020204" pitchFamily="66" charset="0"/>
              </a:rPr>
              <a:t>Use the notes/charts from yesterday and give the correct conjugated form of each verb. </a:t>
            </a:r>
            <a:r>
              <a:rPr lang="en-US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*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Remember the reflexive pronoun!!*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>
                <a:latin typeface="Comic Sans MS" panose="030F0702030302020204" pitchFamily="66" charset="0"/>
              </a:rPr>
              <a:t>Y</a:t>
            </a:r>
            <a:r>
              <a:rPr lang="en-US" dirty="0" err="1" smtClean="0">
                <a:latin typeface="Comic Sans MS" panose="030F0702030302020204" pitchFamily="66" charset="0"/>
              </a:rPr>
              <a:t>o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ducharse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Ella/</a:t>
            </a:r>
            <a:r>
              <a:rPr lang="en-US" dirty="0" err="1" smtClean="0">
                <a:latin typeface="Comic Sans MS" panose="030F0702030302020204" pitchFamily="66" charset="0"/>
              </a:rPr>
              <a:t>levantarse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 smtClean="0">
                <a:latin typeface="Comic Sans MS" panose="030F0702030302020204" pitchFamily="66" charset="0"/>
              </a:rPr>
              <a:t>Nosotros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lavarse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 smtClean="0">
                <a:latin typeface="Comic Sans MS" panose="030F0702030302020204" pitchFamily="66" charset="0"/>
              </a:rPr>
              <a:t>Tú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afeitarse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 smtClean="0">
                <a:latin typeface="Comic Sans MS" panose="030F0702030302020204" pitchFamily="66" charset="0"/>
              </a:rPr>
              <a:t>Ellos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cepillarse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los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dientes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758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1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viernes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octubre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571" y="1825625"/>
            <a:ext cx="117565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00" dirty="0" smtClean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Daily Warm Up (I’ll collect Monday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Video: Expressing Time &amp; Date</a:t>
            </a:r>
          </a:p>
          <a:p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Worksheet: </a:t>
            </a:r>
            <a:r>
              <a:rPr lang="en-US" dirty="0" err="1" smtClean="0">
                <a:latin typeface="Comic Sans MS" charset="0"/>
                <a:ea typeface="Comic Sans MS" charset="0"/>
                <a:cs typeface="Comic Sans MS" charset="0"/>
              </a:rPr>
              <a:t>Empezemos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 Cap.1 </a:t>
            </a:r>
            <a:r>
              <a:rPr lang="en-US" dirty="0" err="1" smtClean="0">
                <a:latin typeface="Comic Sans MS" charset="0"/>
                <a:ea typeface="Comic Sans MS" charset="0"/>
                <a:cs typeface="Comic Sans MS" charset="0"/>
              </a:rPr>
              <a:t>vocabulario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 2</a:t>
            </a:r>
          </a:p>
          <a:p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Make SINGO card with 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1.2 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terms (use a mix of all terms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r>
              <a:rPr lang="en-US" b="1" u="sng" dirty="0" err="1" smtClean="0">
                <a:latin typeface="Comic Sans MS" charset="0"/>
                <a:ea typeface="Comic Sans MS" charset="0"/>
                <a:cs typeface="Comic Sans MS" charset="0"/>
              </a:rPr>
              <a:t>Tarea</a:t>
            </a:r>
            <a:r>
              <a:rPr lang="en-US" b="1" u="sng" dirty="0" smtClean="0">
                <a:latin typeface="Comic Sans MS" charset="0"/>
                <a:ea typeface="Comic Sans MS" charset="0"/>
                <a:cs typeface="Comic Sans MS" charset="0"/>
              </a:rPr>
              <a:t>/HW:  </a:t>
            </a:r>
            <a:endParaRPr lang="en-US" b="1" u="sng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-Study your 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new vocab 1.2 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list (all).</a:t>
            </a:r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*Quiz next week on the list-Tue.10/10*</a:t>
            </a:r>
          </a:p>
          <a:p>
            <a:pPr marL="0" indent="0">
              <a:buNone/>
            </a:pPr>
            <a:endParaRPr lang="en-US" sz="3200" b="1" u="sng" dirty="0" smtClean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1 	Daily Warm Up</a:t>
            </a:r>
            <a:br>
              <a:rPr lang="en-US" b="1" dirty="0" smtClean="0"/>
            </a:br>
            <a:r>
              <a:rPr lang="en-US" b="1" dirty="0" err="1" smtClean="0"/>
              <a:t>viernes</a:t>
            </a:r>
            <a:r>
              <a:rPr lang="en-US" b="1" dirty="0" smtClean="0"/>
              <a:t> el </a:t>
            </a:r>
            <a:r>
              <a:rPr lang="en-US" b="1" dirty="0"/>
              <a:t>6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i="1" dirty="0" smtClean="0">
                <a:latin typeface="Comic Sans MS" panose="030F0702030302020204" pitchFamily="66" charset="0"/>
              </a:rPr>
              <a:t>Answer the following questions in complete Spanish sentences.  Include the question in your answer!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i="1" dirty="0">
              <a:latin typeface="Comic Sans MS" panose="030F0702030302020204" pitchFamily="66" charset="0"/>
            </a:endParaRPr>
          </a:p>
          <a:p>
            <a:pPr marL="514350" marR="0" lvl="0" indent="-51435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¿</a:t>
            </a:r>
            <a:r>
              <a:rPr lang="en-US" dirty="0" err="1" smtClean="0">
                <a:latin typeface="Comic Sans MS" panose="030F0702030302020204" pitchFamily="66" charset="0"/>
              </a:rPr>
              <a:t>Qué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día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es</a:t>
            </a:r>
            <a:r>
              <a:rPr lang="en-US" dirty="0" smtClean="0">
                <a:latin typeface="Comic Sans MS" panose="030F0702030302020204" pitchFamily="66" charset="0"/>
              </a:rPr>
              <a:t> hoy? _____________________________</a:t>
            </a:r>
          </a:p>
          <a:p>
            <a:pPr marL="514350" marR="0" lvl="0" indent="-51435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dirty="0" smtClean="0">
                <a:latin typeface="Comic Sans MS" panose="030F0702030302020204" pitchFamily="66" charset="0"/>
              </a:rPr>
              <a:t>¿</a:t>
            </a:r>
            <a:r>
              <a:rPr lang="en-US" dirty="0" err="1" smtClean="0">
                <a:latin typeface="Comic Sans MS" panose="030F0702030302020204" pitchFamily="66" charset="0"/>
              </a:rPr>
              <a:t>Qué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fecha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es</a:t>
            </a:r>
            <a:r>
              <a:rPr lang="en-US" dirty="0" smtClean="0">
                <a:latin typeface="Comic Sans MS" panose="030F0702030302020204" pitchFamily="66" charset="0"/>
              </a:rPr>
              <a:t> hoy?____________________________</a:t>
            </a:r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4" name="AutoShape 2" descr="Image result for sad face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El </a:t>
            </a:r>
            <a:r>
              <a:rPr lang="en-US" b="1" u="sng" dirty="0" err="1" smtClean="0"/>
              <a:t>Cuerpo</a:t>
            </a:r>
            <a:r>
              <a:rPr lang="en-US" b="1" u="sng" dirty="0" smtClean="0"/>
              <a:t> (the body) Project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63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least 8x11 size. (if working alone)</a:t>
            </a:r>
          </a:p>
          <a:p>
            <a:r>
              <a:rPr lang="en-US" dirty="0"/>
              <a:t>Groups of 2 must create a large (life size)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Must have at least </a:t>
            </a:r>
            <a:r>
              <a:rPr lang="en-US" b="1" i="1" dirty="0" smtClean="0"/>
              <a:t>10 different body parts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Parts must be </a:t>
            </a:r>
            <a:r>
              <a:rPr lang="en-US" b="1" i="1" dirty="0" smtClean="0"/>
              <a:t>labeled in Spanish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Spelling &amp; Accents count.</a:t>
            </a:r>
          </a:p>
          <a:p>
            <a:r>
              <a:rPr lang="en-US" dirty="0" smtClean="0"/>
              <a:t>Must be neat &amp; colored.</a:t>
            </a:r>
          </a:p>
          <a:p>
            <a:r>
              <a:rPr lang="en-US" dirty="0" smtClean="0"/>
              <a:t>Can be any type of creation that has body parts.</a:t>
            </a:r>
          </a:p>
          <a:p>
            <a:r>
              <a:rPr lang="en-US" dirty="0" smtClean="0"/>
              <a:t>Points taken off if you are not on task during class work days!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*Full class work day on Tuesday 10/3*</a:t>
            </a:r>
          </a:p>
        </p:txBody>
      </p:sp>
    </p:spTree>
    <p:extLst>
      <p:ext uri="{BB962C8B-B14F-4D97-AF65-F5344CB8AC3E}">
        <p14:creationId xmlns:p14="http://schemas.microsoft.com/office/powerpoint/2010/main" val="4217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en-US" altLang="en-US" sz="3600" b="1" dirty="0" err="1">
                <a:solidFill>
                  <a:schemeClr val="bg1"/>
                </a:solidFill>
                <a:latin typeface="Comic Sans MS" charset="0"/>
              </a:rPr>
              <a:t>Español</a:t>
            </a:r>
            <a:r>
              <a:rPr lang="en-US" altLang="en-US" sz="3600" b="1" dirty="0">
                <a:solidFill>
                  <a:schemeClr val="bg1"/>
                </a:solidFill>
                <a:latin typeface="Comic Sans MS" charset="0"/>
              </a:rPr>
              <a:t> 1</a:t>
            </a:r>
            <a:br>
              <a:rPr lang="en-US" altLang="en-US" sz="3600" b="1" dirty="0">
                <a:solidFill>
                  <a:schemeClr val="bg1"/>
                </a:solidFill>
                <a:latin typeface="Comic Sans MS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omic Sans MS" charset="0"/>
              </a:rPr>
              <a:t>lunes el </a:t>
            </a:r>
            <a:r>
              <a:rPr lang="en-US" altLang="en-US" sz="3600" b="1" dirty="0" smtClean="0">
                <a:solidFill>
                  <a:schemeClr val="bg1"/>
                </a:solidFill>
                <a:latin typeface="Comic Sans MS" charset="0"/>
              </a:rPr>
              <a:t>2 </a:t>
            </a:r>
            <a:r>
              <a:rPr lang="en-US" altLang="en-US" sz="3600" b="1" dirty="0">
                <a:solidFill>
                  <a:schemeClr val="bg1"/>
                </a:solidFill>
                <a:latin typeface="Comic Sans MS" charset="0"/>
              </a:rPr>
              <a:t>de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Comic Sans MS" charset="0"/>
              </a:rPr>
              <a:t>octubre</a:t>
            </a:r>
            <a:endParaRPr lang="en-US" altLang="en-US" sz="3600" b="1" dirty="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838200" y="1717135"/>
            <a:ext cx="10515600" cy="45259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charset="0"/>
              <a:buNone/>
            </a:pPr>
            <a:endParaRPr lang="en-US" altLang="en-US" sz="1200" b="1" dirty="0" smtClean="0">
              <a:solidFill>
                <a:srgbClr val="FF0000"/>
              </a:solidFill>
              <a:latin typeface="Curlz MT" charset="0"/>
            </a:endParaRPr>
          </a:p>
          <a:p>
            <a:r>
              <a:rPr lang="en-US" altLang="en-US" sz="3200" dirty="0" smtClean="0">
                <a:latin typeface="Comic Sans MS" charset="0"/>
                <a:ea typeface="Comic Sans MS" charset="0"/>
                <a:cs typeface="Comic Sans MS" charset="0"/>
              </a:rPr>
              <a:t>Daily Warm-Up (pick up sheet)</a:t>
            </a:r>
          </a:p>
          <a:p>
            <a:r>
              <a:rPr lang="en-US" altLang="en-US" sz="3200" dirty="0" smtClean="0">
                <a:latin typeface="Comic Sans MS" charset="0"/>
                <a:ea typeface="Comic Sans MS" charset="0"/>
                <a:cs typeface="Comic Sans MS" charset="0"/>
              </a:rPr>
              <a:t>Test Review Day</a:t>
            </a:r>
          </a:p>
          <a:p>
            <a:pPr lvl="1"/>
            <a:r>
              <a:rPr lang="en-US" altLang="en-US" sz="2800" dirty="0" smtClean="0">
                <a:latin typeface="Comic Sans MS" charset="0"/>
                <a:ea typeface="Comic Sans MS" charset="0"/>
                <a:cs typeface="Comic Sans MS" charset="0"/>
              </a:rPr>
              <a:t>Vocab 1.1 recap </a:t>
            </a:r>
          </a:p>
          <a:p>
            <a:pPr lvl="1"/>
            <a:r>
              <a:rPr lang="en-US" altLang="en-US" sz="2800" dirty="0" smtClean="0">
                <a:latin typeface="Comic Sans MS" charset="0"/>
                <a:ea typeface="Comic Sans MS" charset="0"/>
                <a:cs typeface="Comic Sans MS" charset="0"/>
              </a:rPr>
              <a:t>Subject pronoun &amp; verbs in sentences review video</a:t>
            </a:r>
          </a:p>
          <a:p>
            <a:pPr lvl="1"/>
            <a:r>
              <a:rPr lang="en-US" altLang="en-US" sz="2800" dirty="0" smtClean="0">
                <a:latin typeface="Comic Sans MS" charset="0"/>
                <a:ea typeface="Comic Sans MS" charset="0"/>
                <a:cs typeface="Comic Sans MS" charset="0"/>
              </a:rPr>
              <a:t>White Board Practice</a:t>
            </a:r>
          </a:p>
          <a:p>
            <a:pPr marL="0" indent="0">
              <a:buNone/>
            </a:pPr>
            <a:endParaRPr lang="en-US" altLang="en-US" sz="2000" dirty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en-US" b="1" i="1" u="sng" dirty="0" err="1" smtClean="0">
                <a:latin typeface="Comic Sans MS" charset="0"/>
              </a:rPr>
              <a:t>Tarea</a:t>
            </a:r>
            <a:r>
              <a:rPr lang="en-US" altLang="en-US" b="1" i="1" u="sng" dirty="0" smtClean="0">
                <a:latin typeface="Comic Sans MS" charset="0"/>
              </a:rPr>
              <a:t>/HW: </a:t>
            </a:r>
          </a:p>
          <a:p>
            <a:pPr>
              <a:buNone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-Study 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your notes on Subject Pronouns &amp; Subjects &amp; Verbs in 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sentences &amp; Vocab 1.1.  </a:t>
            </a:r>
          </a:p>
          <a:p>
            <a:pPr algn="ctr">
              <a:buNone/>
            </a:pPr>
            <a:r>
              <a:rPr lang="en-US" sz="3900" b="1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*</a:t>
            </a:r>
            <a:r>
              <a:rPr lang="en-US" sz="3900" b="1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Test </a:t>
            </a:r>
            <a:r>
              <a:rPr lang="en-US" sz="3900" b="1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Tomorrow </a:t>
            </a:r>
            <a:r>
              <a:rPr lang="en-US" sz="3900" b="1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10/3*</a:t>
            </a:r>
          </a:p>
          <a:p>
            <a:pPr eaLnBrk="1" hangingPunct="1">
              <a:buFont typeface="Arial" charset="0"/>
              <a:buNone/>
            </a:pPr>
            <a:endParaRPr lang="en-US" altLang="en-US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2330606"/>
            <a:ext cx="923693" cy="5910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1 	Daily Warm Up</a:t>
            </a:r>
            <a:br>
              <a:rPr lang="en-US" b="1" dirty="0" smtClean="0"/>
            </a:br>
            <a:r>
              <a:rPr lang="en-US" b="1" dirty="0" smtClean="0"/>
              <a:t>lunes el 2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smtClean="0"/>
              <a:t>Write each sentence.  Then underline the </a:t>
            </a:r>
            <a:r>
              <a:rPr lang="en-US" sz="3200" b="1" i="1" u="sng" dirty="0" smtClean="0"/>
              <a:t>subject</a:t>
            </a:r>
            <a:r>
              <a:rPr lang="en-US" sz="3200" b="1" i="1" dirty="0" smtClean="0"/>
              <a:t> &amp; circle the verb.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Antonio </a:t>
            </a:r>
            <a:r>
              <a:rPr lang="en-US" sz="3200" dirty="0" err="1" smtClean="0"/>
              <a:t>es</a:t>
            </a:r>
            <a:r>
              <a:rPr lang="en-US" sz="3200" dirty="0" smtClean="0"/>
              <a:t> mi </a:t>
            </a:r>
            <a:r>
              <a:rPr lang="en-US" sz="3200" dirty="0" err="1" smtClean="0"/>
              <a:t>compañero</a:t>
            </a:r>
            <a:r>
              <a:rPr lang="en-US" sz="3200" dirty="0" smtClean="0"/>
              <a:t> de </a:t>
            </a:r>
            <a:r>
              <a:rPr lang="en-US" sz="3200" dirty="0" err="1" smtClean="0"/>
              <a:t>clase</a:t>
            </a:r>
            <a:r>
              <a:rPr lang="en-US" sz="3200" dirty="0" smtClean="0"/>
              <a:t>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err="1" smtClean="0"/>
              <a:t>Julieta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de </a:t>
            </a:r>
            <a:r>
              <a:rPr lang="en-US" sz="3200" dirty="0" err="1" smtClean="0"/>
              <a:t>Sevilla</a:t>
            </a:r>
            <a:r>
              <a:rPr lang="en-US" sz="3200" dirty="0" smtClean="0"/>
              <a:t>, </a:t>
            </a:r>
            <a:r>
              <a:rPr lang="en-US" sz="3200" dirty="0" err="1" smtClean="0"/>
              <a:t>España</a:t>
            </a:r>
            <a:r>
              <a:rPr lang="en-US" sz="3200" dirty="0" smtClean="0"/>
              <a:t>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La </a:t>
            </a:r>
            <a:r>
              <a:rPr lang="en-US" sz="3200" dirty="0" err="1" smtClean="0"/>
              <a:t>señora</a:t>
            </a:r>
            <a:r>
              <a:rPr lang="en-US" sz="3200" dirty="0" smtClean="0"/>
              <a:t> Benner </a:t>
            </a:r>
            <a:r>
              <a:rPr lang="en-US" sz="3200" dirty="0" err="1" smtClean="0"/>
              <a:t>es</a:t>
            </a:r>
            <a:r>
              <a:rPr lang="en-US" sz="3200" dirty="0" smtClean="0"/>
              <a:t> la </a:t>
            </a:r>
            <a:r>
              <a:rPr lang="en-US" sz="3200" dirty="0" err="1" smtClean="0"/>
              <a:t>profesora</a:t>
            </a:r>
            <a:r>
              <a:rPr lang="en-US" sz="3200" dirty="0" smtClean="0"/>
              <a:t> de </a:t>
            </a:r>
            <a:r>
              <a:rPr lang="en-US" sz="3200" dirty="0" err="1" smtClean="0"/>
              <a:t>biología</a:t>
            </a:r>
            <a:r>
              <a:rPr lang="en-US" sz="3200" dirty="0" smtClean="0"/>
              <a:t>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err="1" smtClean="0"/>
              <a:t>Paco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mi </a:t>
            </a:r>
            <a:r>
              <a:rPr lang="en-US" sz="3200" dirty="0" err="1" smtClean="0"/>
              <a:t>mejor</a:t>
            </a:r>
            <a:r>
              <a:rPr lang="en-US" sz="3200" dirty="0" smtClean="0"/>
              <a:t> amigo.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89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2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martes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octubre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Daily Warm Up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El </a:t>
            </a:r>
            <a:r>
              <a:rPr lang="en-US" sz="3200" dirty="0" err="1" smtClean="0">
                <a:latin typeface="Comic Sans MS" charset="0"/>
                <a:ea typeface="Comic Sans MS" charset="0"/>
                <a:cs typeface="Comic Sans MS" charset="0"/>
              </a:rPr>
              <a:t>Cuerpo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 Project Work Day 1</a:t>
            </a:r>
          </a:p>
          <a:p>
            <a:pPr marL="0" indent="0">
              <a:buNone/>
            </a:pPr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r>
              <a:rPr lang="en-US" sz="3200" b="1" i="1" u="sng" dirty="0" err="1" smtClean="0">
                <a:latin typeface="Comic Sans MS" charset="0"/>
                <a:ea typeface="Comic Sans MS" charset="0"/>
                <a:cs typeface="Comic Sans MS" charset="0"/>
              </a:rPr>
              <a:t>Tarea</a:t>
            </a:r>
            <a:r>
              <a:rPr lang="en-US" sz="3200" b="1" i="1" u="sng" dirty="0" smtClean="0">
                <a:latin typeface="Comic Sans MS" charset="0"/>
                <a:ea typeface="Comic Sans MS" charset="0"/>
                <a:cs typeface="Comic Sans MS" charset="0"/>
              </a:rPr>
              <a:t>/HW: </a:t>
            </a:r>
          </a:p>
          <a:p>
            <a:pPr>
              <a:buNone/>
            </a:pPr>
            <a:r>
              <a:rPr lang="en-US" altLang="en-US" dirty="0">
                <a:latin typeface="Comic Sans MS" charset="0"/>
              </a:rPr>
              <a:t>-Study your 7.1 vocab list.</a:t>
            </a:r>
          </a:p>
          <a:p>
            <a:pPr algn="ctr"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mic Sans MS" charset="0"/>
              </a:rPr>
              <a:t>*Quiz on Vocab Thursday 9/5*</a:t>
            </a:r>
          </a:p>
          <a:p>
            <a:pPr marL="0" indent="0">
              <a:buNone/>
            </a:pPr>
            <a:endParaRPr lang="en-US" sz="3200" b="1" i="1" u="sng" dirty="0" smtClean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95729" y="1825625"/>
            <a:ext cx="325807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You may listen to </a:t>
            </a:r>
          </a:p>
          <a:p>
            <a:r>
              <a:rPr lang="en-US" sz="2000" b="1" dirty="0"/>
              <a:t>m</a:t>
            </a:r>
            <a:r>
              <a:rPr lang="en-US" sz="2000" b="1" dirty="0" smtClean="0"/>
              <a:t>usic with your headphones</a:t>
            </a:r>
          </a:p>
          <a:p>
            <a:r>
              <a:rPr lang="en-US" sz="2000" b="1" dirty="0"/>
              <a:t>w</a:t>
            </a:r>
            <a:r>
              <a:rPr lang="en-US" sz="2000" b="1" dirty="0" smtClean="0"/>
              <a:t>hile you work today </a:t>
            </a:r>
            <a:r>
              <a:rPr lang="en-US" sz="2000" b="1" dirty="0" smtClean="0">
                <a:sym typeface="Wingdings" panose="05000000000000000000" pitchFamily="2" charset="2"/>
              </a:rPr>
              <a:t>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266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err="1" smtClean="0"/>
              <a:t>Español</a:t>
            </a:r>
            <a:r>
              <a:rPr lang="en-US" b="1" dirty="0" smtClean="0"/>
              <a:t> 2 	Daily Warm Up</a:t>
            </a:r>
            <a:br>
              <a:rPr lang="en-US" b="1" dirty="0" smtClean="0"/>
            </a:br>
            <a:r>
              <a:rPr lang="en-US" b="1" dirty="0" err="1" smtClean="0"/>
              <a:t>martes</a:t>
            </a:r>
            <a:r>
              <a:rPr lang="en-US" b="1" dirty="0" smtClean="0"/>
              <a:t> el </a:t>
            </a:r>
            <a:r>
              <a:rPr lang="en-US" b="1" dirty="0"/>
              <a:t>3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smtClean="0"/>
              <a:t>Use your 7.1 list or picture cards and </a:t>
            </a:r>
            <a:r>
              <a:rPr lang="en-US" sz="3200" b="1" i="1" u="sng" dirty="0" smtClean="0"/>
              <a:t>list one associated verb for each noun listed.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Make up (</a:t>
            </a:r>
            <a:r>
              <a:rPr lang="en-US" sz="3200" dirty="0" err="1" smtClean="0"/>
              <a:t>maquillaje</a:t>
            </a:r>
            <a:r>
              <a:rPr lang="en-US" sz="3200" dirty="0" smtClean="0"/>
              <a:t>)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Razor (</a:t>
            </a:r>
            <a:r>
              <a:rPr lang="en-US" sz="3200" dirty="0" err="1" smtClean="0"/>
              <a:t>navaja</a:t>
            </a:r>
            <a:r>
              <a:rPr lang="en-US" sz="3200" dirty="0" smtClean="0"/>
              <a:t>)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Soap(</a:t>
            </a:r>
            <a:r>
              <a:rPr lang="en-US" sz="3200" dirty="0" err="1" smtClean="0"/>
              <a:t>jabón</a:t>
            </a:r>
            <a:r>
              <a:rPr lang="en-US" sz="3200" dirty="0" smtClean="0"/>
              <a:t>)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Tooth paste/toothbrush(</a:t>
            </a:r>
            <a:r>
              <a:rPr lang="en-US" sz="3200" dirty="0" err="1" smtClean="0"/>
              <a:t>cepillo</a:t>
            </a:r>
            <a:r>
              <a:rPr lang="en-US" sz="3200" dirty="0" smtClean="0"/>
              <a:t>/pasta de </a:t>
            </a:r>
            <a:r>
              <a:rPr lang="en-US" sz="3200" dirty="0" err="1" smtClean="0"/>
              <a:t>dientes</a:t>
            </a:r>
            <a:r>
              <a:rPr lang="en-US" sz="3200" dirty="0" smtClean="0"/>
              <a:t>)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Towel/hair dryer(</a:t>
            </a:r>
            <a:r>
              <a:rPr lang="en-US" sz="3200" dirty="0" err="1" smtClean="0"/>
              <a:t>toalla</a:t>
            </a:r>
            <a:r>
              <a:rPr lang="en-US" sz="3200" dirty="0" smtClean="0"/>
              <a:t>/</a:t>
            </a:r>
            <a:r>
              <a:rPr lang="en-US" sz="3200" dirty="0" err="1" smtClean="0"/>
              <a:t>secadora</a:t>
            </a:r>
            <a:r>
              <a:rPr lang="en-US" sz="3200" dirty="0" smtClean="0"/>
              <a:t> de </a:t>
            </a:r>
            <a:r>
              <a:rPr lang="en-US" sz="3200" dirty="0" err="1" smtClean="0"/>
              <a:t>pelo</a:t>
            </a:r>
            <a:r>
              <a:rPr lang="en-US" sz="3200" dirty="0" smtClean="0"/>
              <a:t>)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2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El </a:t>
            </a:r>
            <a:r>
              <a:rPr lang="en-US" b="1" u="sng" dirty="0" err="1" smtClean="0"/>
              <a:t>Cuerpo</a:t>
            </a:r>
            <a:r>
              <a:rPr lang="en-US" b="1" u="sng" dirty="0" smtClean="0"/>
              <a:t> (the body) Project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63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At least 8x11 size. (if working alone)</a:t>
            </a:r>
          </a:p>
          <a:p>
            <a:r>
              <a:rPr lang="en-US" sz="3600" dirty="0"/>
              <a:t>Groups of 2 must create a large (life size) project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Must have at least </a:t>
            </a:r>
            <a:r>
              <a:rPr lang="en-US" sz="3600" b="1" i="1" dirty="0" smtClean="0"/>
              <a:t>10 different body parts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Parts must be </a:t>
            </a:r>
            <a:r>
              <a:rPr lang="en-US" sz="3600" b="1" i="1" dirty="0" smtClean="0"/>
              <a:t>labeled in Spanish</a:t>
            </a:r>
            <a:r>
              <a:rPr lang="en-US" sz="3600" dirty="0" smtClean="0"/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*Label in ink or marker</a:t>
            </a:r>
          </a:p>
          <a:p>
            <a:r>
              <a:rPr lang="en-US" sz="3600" dirty="0" smtClean="0"/>
              <a:t>Spelling &amp; Accents count.</a:t>
            </a:r>
          </a:p>
          <a:p>
            <a:r>
              <a:rPr lang="en-US" sz="3600" dirty="0" smtClean="0"/>
              <a:t>Must be neat &amp; colored.</a:t>
            </a:r>
          </a:p>
          <a:p>
            <a:r>
              <a:rPr lang="en-US" sz="3600" dirty="0" smtClean="0"/>
              <a:t>Can be any type of creation that has body parts.</a:t>
            </a:r>
          </a:p>
          <a:p>
            <a:r>
              <a:rPr lang="en-US" sz="3600" dirty="0" smtClean="0"/>
              <a:t>Points taken off if you are not on task during class work days!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*Full class work day on Tuesday 10/3*</a:t>
            </a:r>
          </a:p>
        </p:txBody>
      </p:sp>
    </p:spTree>
    <p:extLst>
      <p:ext uri="{BB962C8B-B14F-4D97-AF65-F5344CB8AC3E}">
        <p14:creationId xmlns:p14="http://schemas.microsoft.com/office/powerpoint/2010/main" val="40761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1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martes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octubre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Daily Warm Up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Examen</a:t>
            </a:r>
            <a:r>
              <a:rPr lang="en-US" sz="3200" b="1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: Subjects &amp; Verbs Test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Vocab 1.2 Definitions packet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Complete and check in for grade at the computer.</a:t>
            </a:r>
          </a:p>
          <a:p>
            <a:pPr marL="0" indent="0">
              <a:buNone/>
            </a:pPr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r>
              <a:rPr lang="en-US" sz="3200" b="1" u="sng" dirty="0" err="1" smtClean="0">
                <a:latin typeface="Comic Sans MS" charset="0"/>
                <a:ea typeface="Comic Sans MS" charset="0"/>
                <a:cs typeface="Comic Sans MS" charset="0"/>
              </a:rPr>
              <a:t>Tarea</a:t>
            </a:r>
            <a:r>
              <a:rPr lang="en-US" sz="3200" b="1" u="sng" dirty="0" smtClean="0">
                <a:latin typeface="Comic Sans MS" charset="0"/>
                <a:ea typeface="Comic Sans MS" charset="0"/>
                <a:cs typeface="Comic Sans MS" charset="0"/>
              </a:rPr>
              <a:t>/HW: </a:t>
            </a:r>
          </a:p>
          <a:p>
            <a:pPr marL="0" indent="0">
              <a:buNone/>
            </a:pP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-Finish definitions 1.2 (if not done by end of hour)</a:t>
            </a:r>
          </a:p>
          <a:p>
            <a:pPr marL="0" indent="0">
              <a:buNone/>
            </a:pP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-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Study new vocab terms 1.2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*We will have a quiz on them next week!!*</a:t>
            </a:r>
          </a:p>
        </p:txBody>
      </p:sp>
    </p:spTree>
    <p:extLst>
      <p:ext uri="{BB962C8B-B14F-4D97-AF65-F5344CB8AC3E}">
        <p14:creationId xmlns:p14="http://schemas.microsoft.com/office/powerpoint/2010/main" val="4363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9267</TotalTime>
  <Words>1120</Words>
  <Application>Microsoft Office PowerPoint</Application>
  <PresentationFormat>Widescreen</PresentationFormat>
  <Paragraphs>212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Curlz MT</vt:lpstr>
      <vt:lpstr>Wingdings</vt:lpstr>
      <vt:lpstr>Office Theme</vt:lpstr>
      <vt:lpstr>Español 2 lunes el 2 de octubre</vt:lpstr>
      <vt:lpstr>Español 2  Daily Warm Up lunes el 2 de octubre</vt:lpstr>
      <vt:lpstr>El Cuerpo (the body) Project</vt:lpstr>
      <vt:lpstr>Español 1 lunes el 2 de octubre</vt:lpstr>
      <vt:lpstr>Español 1  Daily Warm Up lunes el 2 de octubre</vt:lpstr>
      <vt:lpstr>Español 2 martes el 3 de octubre</vt:lpstr>
      <vt:lpstr>Español 2  Daily Warm Up martes el 3 de octubre</vt:lpstr>
      <vt:lpstr>El Cuerpo (the body) Project</vt:lpstr>
      <vt:lpstr>Español 1 martes el 3 de octubre</vt:lpstr>
      <vt:lpstr>Español 1  Daily Warm Up martes el 3 de octubre</vt:lpstr>
      <vt:lpstr>EXAMEN AHORA=TEST NOW!  10/3/17</vt:lpstr>
      <vt:lpstr>Español 2 miércoles el 4 de octubre</vt:lpstr>
      <vt:lpstr>Español 2  Daily Warm Up miércoles el 4 de octubre</vt:lpstr>
      <vt:lpstr>Español 1 miércoles el 4 de octubre</vt:lpstr>
      <vt:lpstr>Español 1  Daily Warm Up miércoles el 4 de octubre</vt:lpstr>
      <vt:lpstr>Español 2 jueves el 5 de octubre</vt:lpstr>
      <vt:lpstr>Español 2  Daily Warm Up jueves el 5 de octubre</vt:lpstr>
      <vt:lpstr>Español 1 jueves el 5 de octubre</vt:lpstr>
      <vt:lpstr>Español 1  Daily Warm Up jueves el 5 de octubre</vt:lpstr>
      <vt:lpstr>Español 2 viernes el 6 de octubre</vt:lpstr>
      <vt:lpstr>Español 2  Daily Warm Up viernes el 6 de octubre</vt:lpstr>
      <vt:lpstr>Español 1 viernes el 6 de octubre</vt:lpstr>
      <vt:lpstr>Español 1  Daily Warm Up viernes el 6 de octubre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 el 5 de septiembre</dc:title>
  <dc:creator>Ericka Finn</dc:creator>
  <cp:lastModifiedBy>Windows User</cp:lastModifiedBy>
  <cp:revision>225</cp:revision>
  <cp:lastPrinted>2017-10-04T16:33:01Z</cp:lastPrinted>
  <dcterms:created xsi:type="dcterms:W3CDTF">2017-09-04T23:54:25Z</dcterms:created>
  <dcterms:modified xsi:type="dcterms:W3CDTF">2017-10-05T16:37:19Z</dcterms:modified>
</cp:coreProperties>
</file>